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2" r:id="rId6"/>
    <p:sldId id="273" r:id="rId7"/>
    <p:sldId id="258" r:id="rId8"/>
    <p:sldId id="274" r:id="rId9"/>
    <p:sldId id="259" r:id="rId10"/>
    <p:sldId id="263" r:id="rId11"/>
    <p:sldId id="264" r:id="rId12"/>
    <p:sldId id="260" r:id="rId13"/>
    <p:sldId id="265" r:id="rId14"/>
    <p:sldId id="266" r:id="rId15"/>
    <p:sldId id="270" r:id="rId16"/>
    <p:sldId id="267" r:id="rId17"/>
    <p:sldId id="269" r:id="rId18"/>
    <p:sldId id="275" r:id="rId19"/>
    <p:sldId id="268" r:id="rId20"/>
    <p:sldId id="271" r:id="rId21"/>
    <p:sldId id="276" r:id="rId22"/>
    <p:sldId id="277" r:id="rId23"/>
    <p:sldId id="278" r:id="rId24"/>
    <p:sldId id="279" r:id="rId25"/>
    <p:sldId id="280" r:id="rId26"/>
    <p:sldId id="261" r:id="rId27"/>
    <p:sldId id="262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74" d="100"/>
          <a:sy n="74" d="100"/>
        </p:scale>
        <p:origin x="11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A2AF-38CA-4EB5-A5CB-FFB2EFFAFD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4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3F08-F4C3-4E66-B054-45E52A90B6F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6AC28-AC3E-4035-9B0D-9E034D6CF1D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2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A2AF-38CA-4EB5-A5CB-FFB2EFFAFD2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112ED-023C-446C-AEA8-C7901134067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8808-43D9-487A-A065-18D3467C45B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9775B-BFE9-4849-9D27-F4613263B7B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BF8BB-5F49-4EB2-AA61-4929654EAAE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5AD79-92AD-400A-A253-F7A0A84E79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AEF1-CCE7-446D-AFE6-3DF7B17E68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16EE-DE8A-4ECF-B602-67E7A37E2D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112ED-023C-446C-AEA8-C7901134067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9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9A0B9-2CA8-4B60-94A0-5409FA6122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3F08-F4C3-4E66-B054-45E52A90B6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6AC28-AC3E-4035-9B0D-9E034D6CF1D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A2AF-38CA-4EB5-A5CB-FFB2EFFAFD2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112ED-023C-446C-AEA8-C7901134067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8808-43D9-487A-A065-18D3467C45B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9775B-BFE9-4849-9D27-F4613263B7B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BF8BB-5F49-4EB2-AA61-4929654EAAE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5AD79-92AD-400A-A253-F7A0A84E79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AEF1-CCE7-446D-AFE6-3DF7B17E68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8808-43D9-487A-A065-18D3467C45B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16EE-DE8A-4ECF-B602-67E7A37E2D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9A0B9-2CA8-4B60-94A0-5409FA6122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3F08-F4C3-4E66-B054-45E52A90B6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6AC28-AC3E-4035-9B0D-9E034D6CF1D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A2AF-38CA-4EB5-A5CB-FFB2EFFAFD2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112ED-023C-446C-AEA8-C7901134067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9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8808-43D9-487A-A065-18D3467C45B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9775B-BFE9-4849-9D27-F4613263B7B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BF8BB-5F49-4EB2-AA61-4929654EAAE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5AD79-92AD-400A-A253-F7A0A84E79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9775B-BFE9-4849-9D27-F4613263B7B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0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AEF1-CCE7-446D-AFE6-3DF7B17E68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16EE-DE8A-4ECF-B602-67E7A37E2D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9A0B9-2CA8-4B60-94A0-5409FA6122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3F08-F4C3-4E66-B054-45E52A90B6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6AC28-AC3E-4035-9B0D-9E034D6CF1D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A2AF-38CA-4EB5-A5CB-FFB2EFFAFD2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112ED-023C-446C-AEA8-C7901134067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8808-43D9-487A-A065-18D3467C45B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9775B-BFE9-4849-9D27-F4613263B7B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BF8BB-5F49-4EB2-AA61-4929654EAAE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BF8BB-5F49-4EB2-AA61-4929654EAAE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2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5AD79-92AD-400A-A253-F7A0A84E79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AEF1-CCE7-446D-AFE6-3DF7B17E68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16EE-DE8A-4ECF-B602-67E7A37E2D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9A0B9-2CA8-4B60-94A0-5409FA6122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3F08-F4C3-4E66-B054-45E52A90B6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6AC28-AC3E-4035-9B0D-9E034D6CF1D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5AD79-92AD-400A-A253-F7A0A84E798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AEF1-CCE7-446D-AFE6-3DF7B17E68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16EE-DE8A-4ECF-B602-67E7A37E2D2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8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9A0B9-2CA8-4B60-94A0-5409FA6122A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6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8FEC-8A7E-4CB8-9A40-47A6D44D272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8FEC-8A7E-4CB8-9A40-47A6D44D27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6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8FEC-8A7E-4CB8-9A40-47A6D44D27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8FEC-8A7E-4CB8-9A40-47A6D44D27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8FEC-8A7E-4CB8-9A40-47A6D44D27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chalive.mtu.edu/meec/module10/Decomposition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3312368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composition </a:t>
            </a:r>
            <a:b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soil?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2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332656"/>
            <a:ext cx="8229600" cy="194421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matter is the remains of once living organisms.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2708920"/>
            <a:ext cx="84456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matter can come from plant leaves, stems, roots, animals, and microorganisms.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Matter in Soil</a:t>
            </a:r>
            <a:endParaRPr lang="en-US" sz="5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 descr="http://www.soil-net.com/sm3objects/Secondary/Defra_OrganicCompo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37371"/>
            <a:ext cx="3168352" cy="3814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24936" cy="482453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organic matter gets into soil, fungi and bacteria cause it to decay (decompose). 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decayed organic matter turns into humus, a source of nutrients for plants.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aburchill.com/images04/250807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052"/>
            <a:ext cx="4896544" cy="64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332656"/>
            <a:ext cx="5076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http://techalive.mtu.edu/meec/module10/Decomposition.htm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1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image.slidesharecdn.com/soilhowformedtxteach-111022111549-phpapp01/95/soil-how-formed-teach-36-728.jpg?cb=1319300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62" y="332656"/>
            <a:ext cx="8640960" cy="208823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worms, insects, and animals burrow through soil, they mix the humus with the fragments of rock.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2" name="Picture 4" descr="http://www.myfirstbrain.com/thaidata/image.asp?ID=3119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566794" cy="2730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4464496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to an elbow partner and discuss why living organisms are important for good soil.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1988840"/>
            <a:ext cx="86409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quality soil has equal amounts of humus and weathered rock. Living organisms help to mix humus around in soil.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1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248472" cy="1440160"/>
          </a:xfrm>
        </p:spPr>
        <p:txBody>
          <a:bodyPr/>
          <a:lstStyle/>
          <a:p>
            <a:r>
              <a:rPr lang="en-US" sz="5400" b="1" dirty="0" smtClean="0"/>
              <a:t>Soil Layers (Horizons)</a:t>
            </a:r>
            <a:endParaRPr lang="en-US" sz="5400" b="1" dirty="0"/>
          </a:p>
        </p:txBody>
      </p:sp>
      <p:pic>
        <p:nvPicPr>
          <p:cNvPr id="78850" name="Picture 2" descr="http://ndstudies.gov/gr8/sites/default/files/zoomImages/Unit1Lesson1Topic3/8-soil_layers-optim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97" y="-315416"/>
            <a:ext cx="396894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2282751"/>
            <a:ext cx="4608512" cy="720080"/>
            <a:chOff x="107504" y="2282751"/>
            <a:chExt cx="4608512" cy="720080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107504" y="2282751"/>
              <a:ext cx="4248472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b="1" dirty="0" smtClean="0"/>
                <a:t>Organic Matter</a:t>
              </a:r>
              <a:endParaRPr lang="en-US" sz="40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139952" y="2708920"/>
              <a:ext cx="576064" cy="0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4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248472" cy="1440160"/>
          </a:xfrm>
        </p:spPr>
        <p:txBody>
          <a:bodyPr/>
          <a:lstStyle/>
          <a:p>
            <a:r>
              <a:rPr lang="en-US" sz="5400" b="1" dirty="0" smtClean="0"/>
              <a:t>Soil Layers (Horizons)</a:t>
            </a:r>
            <a:endParaRPr lang="en-US" sz="5400" b="1" dirty="0"/>
          </a:p>
        </p:txBody>
      </p:sp>
      <p:pic>
        <p:nvPicPr>
          <p:cNvPr id="78850" name="Picture 2" descr="http://ndstudies.gov/gr8/sites/default/files/zoomImages/Unit1Lesson1Topic3/8-soil_layers-optim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97" y="-315416"/>
            <a:ext cx="396894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9789" y="2924944"/>
            <a:ext cx="4467674" cy="720080"/>
            <a:chOff x="269789" y="2924944"/>
            <a:chExt cx="4467674" cy="72008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851920" y="3140968"/>
              <a:ext cx="885543" cy="0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269789" y="2924944"/>
              <a:ext cx="4248472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b="1" dirty="0">
                  <a:solidFill>
                    <a:srgbClr val="000000"/>
                  </a:solidFill>
                </a:rPr>
                <a:t>Top Soil</a:t>
              </a:r>
              <a:br>
                <a:rPr lang="en-US" sz="4000" b="1" dirty="0">
                  <a:solidFill>
                    <a:srgbClr val="000000"/>
                  </a:solidFill>
                </a:rPr>
              </a:br>
              <a:r>
                <a:rPr lang="en-US" sz="4000" b="1" dirty="0">
                  <a:solidFill>
                    <a:srgbClr val="000000"/>
                  </a:solidFill>
                </a:rPr>
                <a:t>(Horizon A)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252115" y="4293096"/>
            <a:ext cx="44853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00"/>
                </a:solidFill>
              </a:rPr>
              <a:t>The topsoil has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more humus and fewer rock and mineral particles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than the other layers.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ndstudies.gov/gr8/sites/default/files/zoomImages/Unit1Lesson1Topic3/8-soil_layers-optim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97" y="-315416"/>
            <a:ext cx="396894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8304" y="4094259"/>
            <a:ext cx="4467674" cy="720080"/>
            <a:chOff x="269789" y="2924944"/>
            <a:chExt cx="4467674" cy="72008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851920" y="3140968"/>
              <a:ext cx="885543" cy="0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269789" y="2924944"/>
              <a:ext cx="4248472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b="1" dirty="0" smtClean="0">
                  <a:solidFill>
                    <a:srgbClr val="000000"/>
                  </a:solidFill>
                </a:rPr>
                <a:t>Subsoil</a:t>
              </a:r>
              <a:r>
                <a:rPr lang="en-US" sz="4000" b="1" dirty="0">
                  <a:solidFill>
                    <a:srgbClr val="000000"/>
                  </a:solidFill>
                </a:rPr>
                <a:t/>
              </a:r>
              <a:br>
                <a:rPr lang="en-US" sz="4000" b="1" dirty="0">
                  <a:solidFill>
                    <a:srgbClr val="000000"/>
                  </a:solidFill>
                </a:rPr>
              </a:br>
              <a:r>
                <a:rPr lang="en-US" sz="4000" b="1" dirty="0">
                  <a:solidFill>
                    <a:srgbClr val="000000"/>
                  </a:solidFill>
                </a:rPr>
                <a:t>(Horizon </a:t>
              </a:r>
              <a:r>
                <a:rPr lang="en-US" sz="4000" b="1" dirty="0" smtClean="0">
                  <a:solidFill>
                    <a:srgbClr val="000000"/>
                  </a:solidFill>
                </a:rPr>
                <a:t>B)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271309" y="332656"/>
            <a:ext cx="454368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0000"/>
                </a:solidFill>
              </a:rPr>
              <a:t>The subsoil has less organic matter and is lighter in color because it has less humus. Therefore, it is less fertile.</a:t>
            </a:r>
            <a:endParaRPr lang="en-US" sz="3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43664" y="476672"/>
            <a:ext cx="8348464" cy="1800200"/>
          </a:xfrm>
        </p:spPr>
        <p:txBody>
          <a:bodyPr/>
          <a:lstStyle/>
          <a:p>
            <a:r>
              <a:rPr lang="es-U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Essential </a:t>
            </a:r>
            <a:r>
              <a:rPr lang="es-UY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Question</a:t>
            </a:r>
            <a:r>
              <a:rPr lang="es-U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:</a:t>
            </a:r>
            <a:br>
              <a:rPr lang="es-U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</a:br>
            <a:r>
              <a:rPr lang="es-UY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How</a:t>
            </a:r>
            <a:r>
              <a:rPr lang="es-U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s-UY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is</a:t>
            </a:r>
            <a:r>
              <a:rPr lang="es-U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s-UY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soil</a:t>
            </a:r>
            <a:r>
              <a:rPr lang="es-U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s-UY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formed</a:t>
            </a:r>
            <a:r>
              <a:rPr lang="es-U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?</a:t>
            </a: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Rectangle 22"/>
          <p:cNvSpPr txBox="1">
            <a:spLocks noChangeArrowheads="1"/>
          </p:cNvSpPr>
          <p:nvPr/>
        </p:nvSpPr>
        <p:spPr bwMode="auto">
          <a:xfrm>
            <a:off x="323528" y="2852936"/>
            <a:ext cx="85689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UY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Standard:</a:t>
            </a:r>
          </a:p>
          <a:p>
            <a:pPr algn="l"/>
            <a:r>
              <a:rPr lang="es-UY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S6E5h. Describe </a:t>
            </a:r>
            <a:r>
              <a:rPr lang="es-UY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soil</a:t>
            </a:r>
            <a:r>
              <a:rPr lang="es-UY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as </a:t>
            </a:r>
            <a:r>
              <a:rPr lang="es-UY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consisting</a:t>
            </a:r>
            <a:r>
              <a:rPr lang="es-UY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of </a:t>
            </a:r>
            <a:r>
              <a:rPr lang="es-UY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weathered</a:t>
            </a:r>
            <a:r>
              <a:rPr lang="es-UY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UY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rocks</a:t>
            </a:r>
            <a:r>
              <a:rPr lang="es-UY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and </a:t>
            </a:r>
            <a:r>
              <a:rPr lang="es-UY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decomposed</a:t>
            </a:r>
            <a:r>
              <a:rPr lang="es-UY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UY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organic</a:t>
            </a:r>
            <a:r>
              <a:rPr lang="es-UY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material.</a:t>
            </a:r>
            <a:endParaRPr lang="es-E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3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ndstudies.gov/gr8/sites/default/files/zoomImages/Unit1Lesson1Topic3/8-soil_layers-optim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97" y="-315416"/>
            <a:ext cx="396894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3780" y="5733256"/>
            <a:ext cx="4650563" cy="720080"/>
            <a:chOff x="86900" y="2924944"/>
            <a:chExt cx="4650563" cy="72008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851920" y="3140968"/>
              <a:ext cx="885543" cy="0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86900" y="2924944"/>
              <a:ext cx="4248472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b="1" dirty="0" smtClean="0">
                  <a:solidFill>
                    <a:srgbClr val="000000"/>
                  </a:solidFill>
                </a:rPr>
                <a:t>Parent Rock</a:t>
              </a:r>
              <a:r>
                <a:rPr lang="en-US" sz="4000" b="1" dirty="0">
                  <a:solidFill>
                    <a:srgbClr val="000000"/>
                  </a:solidFill>
                </a:rPr>
                <a:t/>
              </a:r>
              <a:br>
                <a:rPr lang="en-US" sz="4000" b="1" dirty="0">
                  <a:solidFill>
                    <a:srgbClr val="000000"/>
                  </a:solidFill>
                </a:rPr>
              </a:br>
              <a:r>
                <a:rPr lang="en-US" sz="4000" b="1" dirty="0">
                  <a:solidFill>
                    <a:srgbClr val="000000"/>
                  </a:solidFill>
                </a:rPr>
                <a:t>(Horizon </a:t>
              </a:r>
              <a:r>
                <a:rPr lang="en-US" sz="4000" b="1" dirty="0" smtClean="0">
                  <a:solidFill>
                    <a:srgbClr val="000000"/>
                  </a:solidFill>
                </a:rPr>
                <a:t>C)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260863" y="900174"/>
            <a:ext cx="43600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500" b="1" dirty="0" smtClean="0">
                <a:solidFill>
                  <a:srgbClr val="000000"/>
                </a:solidFill>
              </a:rPr>
              <a:t>Horizon C </a:t>
            </a:r>
            <a:br>
              <a:rPr lang="en-US" sz="3500" b="1" dirty="0" smtClean="0">
                <a:solidFill>
                  <a:srgbClr val="000000"/>
                </a:solidFill>
              </a:rPr>
            </a:br>
            <a:r>
              <a:rPr lang="en-US" sz="3500" b="1" dirty="0" smtClean="0">
                <a:solidFill>
                  <a:srgbClr val="000000"/>
                </a:solidFill>
              </a:rPr>
              <a:t>consists of partially weathered rock that gave </a:t>
            </a:r>
            <a:br>
              <a:rPr lang="en-US" sz="3500" b="1" dirty="0" smtClean="0">
                <a:solidFill>
                  <a:srgbClr val="000000"/>
                </a:solidFill>
              </a:rPr>
            </a:br>
            <a:r>
              <a:rPr lang="en-US" sz="3500" b="1" dirty="0" smtClean="0">
                <a:solidFill>
                  <a:srgbClr val="000000"/>
                </a:solidFill>
              </a:rPr>
              <a:t>rise to the soil horizons above it (parent rock).</a:t>
            </a:r>
            <a:endParaRPr lang="en-US" sz="3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248472" cy="1440160"/>
          </a:xfrm>
        </p:spPr>
        <p:txBody>
          <a:bodyPr/>
          <a:lstStyle/>
          <a:p>
            <a:r>
              <a:rPr lang="en-US" sz="5400" b="1" dirty="0" smtClean="0"/>
              <a:t>Soil Layers (Horizons)</a:t>
            </a:r>
            <a:endParaRPr lang="en-US" sz="5400" b="1" dirty="0"/>
          </a:p>
        </p:txBody>
      </p:sp>
      <p:pic>
        <p:nvPicPr>
          <p:cNvPr id="78850" name="Picture 2" descr="http://ndstudies.gov/gr8/sites/default/files/zoomImages/Unit1Lesson1Topic3/8-soil_layers-optim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97" y="-315416"/>
            <a:ext cx="396894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2132856"/>
            <a:ext cx="42484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rgbClr val="000000"/>
                </a:solidFill>
              </a:rPr>
              <a:t>Most Fertile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1263" y="5733256"/>
            <a:ext cx="42484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rgbClr val="000000"/>
                </a:solidFill>
              </a:rPr>
              <a:t>Least Fertile</a:t>
            </a:r>
            <a:endParaRPr lang="en-US" sz="4800" b="1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>
            <a:endCxn id="8" idx="0"/>
          </p:cNvCxnSpPr>
          <p:nvPr/>
        </p:nvCxnSpPr>
        <p:spPr>
          <a:xfrm>
            <a:off x="2440029" y="2924944"/>
            <a:ext cx="15470" cy="2808312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592288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can take thousands of years to form and is different depending on where it is formed.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4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897317"/>
              </p:ext>
            </p:extLst>
          </p:nvPr>
        </p:nvGraphicFramePr>
        <p:xfrm>
          <a:off x="1835696" y="233263"/>
          <a:ext cx="5328592" cy="68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33263"/>
                        <a:ext cx="5328592" cy="689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6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331"/>
            <a:ext cx="8229600" cy="978405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Soil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25072"/>
            <a:ext cx="8568952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Particles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Weathered rock and mineral particles such as clay, sand,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silt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Decomposed organic matter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5400" b="1" u="sng" dirty="0" smtClean="0"/>
              <a:t>Composition of Soil</a:t>
            </a:r>
            <a:endParaRPr lang="en-US" sz="5400" b="1" u="sng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596730" cy="520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6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/>
          <a:lstStyle/>
          <a:p>
            <a:r>
              <a:rPr lang="en-US" dirty="0" smtClean="0"/>
              <a:t>Soil has many small spaces between individual soil particles that are filled with water or air.</a:t>
            </a:r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4392488" cy="419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asu.edu/courses/gph111/WeatheringandSoils/Soils/SoilWaterDi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0045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96144"/>
          </a:xfrm>
        </p:spPr>
        <p:txBody>
          <a:bodyPr/>
          <a:lstStyle/>
          <a:p>
            <a:r>
              <a:rPr lang="en-US" sz="6000" dirty="0" smtClean="0"/>
              <a:t>Label your diagram</a:t>
            </a:r>
            <a:endParaRPr lang="en-US" sz="6000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2584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" y="1916832"/>
            <a:ext cx="878279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94421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rock and mineral fragments come from rocks that have been weathered.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3284984"/>
            <a:ext cx="8229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these fragments are small particles of sediment such as clay, silt, and sand.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08912" cy="544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278</Words>
  <Application>Microsoft Office PowerPoint</Application>
  <PresentationFormat>On-screen Show (4:3)</PresentationFormat>
  <Paragraphs>36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Acrobat Document</vt:lpstr>
      <vt:lpstr>What is the composition  of soil?</vt:lpstr>
      <vt:lpstr>Essential Question: How is soil formed?</vt:lpstr>
      <vt:lpstr>Composition of Soil</vt:lpstr>
      <vt:lpstr>Composition of Soil</vt:lpstr>
      <vt:lpstr>Soil has many small spaces between individual soil particles that are filled with water or air.</vt:lpstr>
      <vt:lpstr>PowerPoint Presentation</vt:lpstr>
      <vt:lpstr>Label your diagram</vt:lpstr>
      <vt:lpstr>The rock and mineral fragments come from rocks that have been weathered. </vt:lpstr>
      <vt:lpstr>PowerPoint Presentation</vt:lpstr>
      <vt:lpstr>Organic matter is the remains of once living organisms. </vt:lpstr>
      <vt:lpstr>Organic Matter in Soil</vt:lpstr>
      <vt:lpstr>After organic matter gets into soil, fungi and bacteria cause it to decay (decompose).    The decayed organic matter turns into humus, a source of nutrients for plants.</vt:lpstr>
      <vt:lpstr>PowerPoint Presentation</vt:lpstr>
      <vt:lpstr>PowerPoint Presentation</vt:lpstr>
      <vt:lpstr>As worms, insects, and animals burrow through soil, they mix the humus with the fragments of rock.</vt:lpstr>
      <vt:lpstr>Turn to an elbow partner and discuss why living organisms are important for good soil.</vt:lpstr>
      <vt:lpstr>Soil Layers (Horizons)</vt:lpstr>
      <vt:lpstr>Soil Layers (Horizons)</vt:lpstr>
      <vt:lpstr>PowerPoint Presentation</vt:lpstr>
      <vt:lpstr>PowerPoint Presentation</vt:lpstr>
      <vt:lpstr>Soil Layers (Horizons)</vt:lpstr>
      <vt:lpstr>Soil can take thousands of years to form and is different depending on where it is formed.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Dixon, Trony</cp:lastModifiedBy>
  <cp:revision>212</cp:revision>
  <dcterms:created xsi:type="dcterms:W3CDTF">2010-05-23T14:28:12Z</dcterms:created>
  <dcterms:modified xsi:type="dcterms:W3CDTF">2016-10-28T19:40:36Z</dcterms:modified>
</cp:coreProperties>
</file>